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2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691" autoAdjust="0"/>
  </p:normalViewPr>
  <p:slideViewPr>
    <p:cSldViewPr>
      <p:cViewPr>
        <p:scale>
          <a:sx n="60" d="100"/>
          <a:sy n="60" d="100"/>
        </p:scale>
        <p:origin x="-786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97DB0-8879-4298-8C89-3FC0BAEF6FF8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9A1EA-9DF3-4287-A958-517FE298298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313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9A1EA-9DF3-4287-A958-517FE2982984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9413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8516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9953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7468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2893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58272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8296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1839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8478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6087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0788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638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1BF61-0B49-48A4-955D-7FCA3C57E16C}" type="datetimeFigureOut">
              <a:rPr lang="en-IN" smtClean="0"/>
              <a:pPr/>
              <a:t>02/09/2021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23D-768E-410B-B1DF-094094ADB84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2340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304800"/>
            <a:ext cx="85344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Online Teaching</a:t>
            </a:r>
            <a:b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B. Sc. II</a:t>
            </a:r>
            <a:b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SEM III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Physics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00" y="3200400"/>
            <a:ext cx="70104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Dr. V. U. Rahangdale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of Physics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Jagat Arts, Commerce and IHP Science College Goregaon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Pictures\22081956624166_22836544483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1163" y="779197"/>
            <a:ext cx="6468430" cy="51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4157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Pictures\22081956624166_228743452502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/>
          <a:stretch/>
        </p:blipFill>
        <p:spPr bwMode="auto">
          <a:xfrm rot="5400000">
            <a:off x="1431672" y="44162"/>
            <a:ext cx="6496682" cy="71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179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936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4762872" cy="418058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II: Diffraction of Light</a:t>
            </a:r>
            <a:endParaRPr lang="en-I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Pictures\30546337140111_305463588798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31230"/>
            <a:ext cx="7704856" cy="466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Pictures\30546337140111_306069918299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" r="3652"/>
          <a:stretch/>
        </p:blipFill>
        <p:spPr bwMode="auto">
          <a:xfrm>
            <a:off x="678873" y="5301208"/>
            <a:ext cx="7647709" cy="13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41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diffraction phenomenon is usually divided into two types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Fresnel’s Diffraction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Fraunhofer Diffraction 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p\Pictures\30546337140111_30675543441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229600" cy="43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1479661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Fresnel’s Diffraction</a:t>
            </a:r>
            <a:endParaRPr lang="en-I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28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042792" cy="50405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Fraunhofer Diffraction </a:t>
            </a:r>
            <a:endParaRPr lang="en-IN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hp\Pictures\30546337140111_30785571187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0412" y="-556156"/>
            <a:ext cx="5441852" cy="85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731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Pictures\32112301154799_321123087668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5"/>
          <a:stretch/>
        </p:blipFill>
        <p:spPr bwMode="auto">
          <a:xfrm rot="5400000">
            <a:off x="2638547" y="-817659"/>
            <a:ext cx="4176464" cy="7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Pictures\32112301154799_32164188824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29200"/>
            <a:ext cx="725277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67744" y="0"/>
            <a:ext cx="4536504" cy="72008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Fresnel’s Half Period Zones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(Division of plane wavefront)</a:t>
            </a:r>
            <a:endParaRPr lang="en-I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42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3096344" cy="346050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Radius of Half Period Zones</a:t>
            </a:r>
            <a:endParaRPr lang="en-I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hp\Pictures\32112301154799_322785334009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5" r="8456"/>
          <a:stretch/>
        </p:blipFill>
        <p:spPr bwMode="auto">
          <a:xfrm rot="16200000">
            <a:off x="2450976" y="-1212304"/>
            <a:ext cx="3456384" cy="683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9552" y="3949948"/>
            <a:ext cx="3096344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Area of Half Period Zones</a:t>
            </a:r>
            <a:endParaRPr lang="en-I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hp\Pictures\32112301154799_324396482909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69" b="2612"/>
          <a:stretch/>
        </p:blipFill>
        <p:spPr bwMode="auto">
          <a:xfrm rot="5400000">
            <a:off x="3041580" y="2127256"/>
            <a:ext cx="2458018" cy="679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609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en-US" dirty="0" smtClean="0"/>
              <a:t>Zone Plate</a:t>
            </a:r>
            <a:endParaRPr lang="en-IN" dirty="0"/>
          </a:p>
        </p:txBody>
      </p:sp>
      <p:pic>
        <p:nvPicPr>
          <p:cNvPr id="1026" name="Picture 2" descr="C:\Users\hp\Pictures\45556833601334_45556863864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84518" y="-1412310"/>
            <a:ext cx="4320481" cy="86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4426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45556833601334_45600653048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9551" y="-1754871"/>
            <a:ext cx="3743383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Pictures\45556833601334_45668005622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7056784" cy="288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915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Pictures\22081956624166_220819722302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10"/>
          <a:stretch/>
        </p:blipFill>
        <p:spPr bwMode="auto">
          <a:xfrm rot="16200000">
            <a:off x="2343710" y="-1153802"/>
            <a:ext cx="4452634" cy="85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197171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Fabry-Perot Interferometer</a:t>
            </a:r>
            <a:endParaRPr lang="en-I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329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Pictures\45556833601334_45766448693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296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21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Pictures\49703557913752_4970357868313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5" t="13167" r="3357"/>
          <a:stretch/>
        </p:blipFill>
        <p:spPr bwMode="auto">
          <a:xfrm>
            <a:off x="593009" y="463980"/>
            <a:ext cx="7344853" cy="26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22385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Working of Zone Plate as a Lens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hp\Pictures\49703557913752_498118469176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964" y="3140968"/>
            <a:ext cx="77319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41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49703557913752_49888090635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8641" y="-2156472"/>
            <a:ext cx="3842214" cy="88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13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Pictures\49703557913752_499555873615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29600" cy="164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Pictures\49703557913752_50016669555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43882" y="108444"/>
            <a:ext cx="5240213" cy="79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0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hp\Pictures\49703557913752_50082371375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2701" y="-1763070"/>
            <a:ext cx="3098597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p\Pictures\49703557913752_50163089778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98597"/>
            <a:ext cx="6768752" cy="37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98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5050904" cy="3460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Fresnel’s Diffraction due to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Narrow Slit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hp\Pictures\54741516098649_5474157369868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07" r="8073"/>
          <a:stretch/>
        </p:blipFill>
        <p:spPr bwMode="auto">
          <a:xfrm rot="16200000">
            <a:off x="2682243" y="-1810036"/>
            <a:ext cx="3776431" cy="849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\Pictures\54741516098649_54806186372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4365104"/>
            <a:ext cx="8817389" cy="18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124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Pictures\54741516098649_54867694872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7771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71184" cy="562074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Fresnel’s Diffraction due to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Narrow Slit </a:t>
            </a:r>
            <a:b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continued..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02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Pictures\54741516098649_54942637711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8922" y="-2927402"/>
            <a:ext cx="2827298" cy="868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Pictures\54741516098649_55055330252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1218" y="824810"/>
            <a:ext cx="4073492" cy="79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8594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Pictures\54741516098649_55096652259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1109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3164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397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Fraunhofer diffraction at a single Slit </a:t>
            </a:r>
            <a:endParaRPr lang="en-I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7330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Consider a narrow slit  AB of width  a perpendicular to plane of the paper. A parallel beam of monochromatic light of wavelength 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incident normally on a slit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Pictures\55721871663024_557218918008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35696" y="222373"/>
            <a:ext cx="5400600" cy="720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869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22081956624166_22185715529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53824" y="-981616"/>
            <a:ext cx="5004304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40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55721871663024_56384890679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922" y="908720"/>
            <a:ext cx="8920078" cy="49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611560" y="332656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Fraunhofer diffraction at a single Slit </a:t>
            </a:r>
            <a:endParaRPr lang="en-I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914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 noGrp="1"/>
          </p:cNvSpPr>
          <p:nvPr>
            <p:ph type="title"/>
          </p:nvPr>
        </p:nvSpPr>
        <p:spPr>
          <a:xfrm>
            <a:off x="899592" y="260648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Fraunhofer diffraction at a single Slit </a:t>
            </a:r>
            <a:endParaRPr lang="en-I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p\Pictures\55721871663024_56423590456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046" y="1196752"/>
            <a:ext cx="862643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61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Pictures\55721871663024_559937241691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792" b="2728"/>
          <a:stretch/>
        </p:blipFill>
        <p:spPr bwMode="auto">
          <a:xfrm rot="16200000">
            <a:off x="3430522" y="-2270282"/>
            <a:ext cx="2138940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043608" y="147409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Fraunhofer diffraction at a circular aperture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hp\Pictures\55721871663024_56048850515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7920880" cy="394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66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Pictures\55721871663024_56124922466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74313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043608" y="147409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Fraunhofer diffraction at a circular aperture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146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Pictures\55721871663024_56180306132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5764" y="244555"/>
            <a:ext cx="6160503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043608" y="147409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Fraunhofer diffraction at a circular aperture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688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 noGrp="1"/>
          </p:cNvSpPr>
          <p:nvPr>
            <p:ph type="title"/>
          </p:nvPr>
        </p:nvSpPr>
        <p:spPr>
          <a:xfrm>
            <a:off x="2051720" y="11663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Plane Diffraction Grating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hp\Pictures\55721871663024_5625205962229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93"/>
          <a:stretch/>
        </p:blipFill>
        <p:spPr bwMode="auto">
          <a:xfrm>
            <a:off x="323528" y="764704"/>
            <a:ext cx="8229600" cy="40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0554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Pictures\55721871663024_56323367570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424936" cy="61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051720" y="11663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Plane Diffraction Grating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907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2051720" y="116632"/>
            <a:ext cx="4176464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Plane Diffraction Grating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hp\Pictures\55721871663024_56384890679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363281" cy="546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6826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2051720" y="116632"/>
            <a:ext cx="4176464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Plane Diffraction Grating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hp\Pictures\55721871663024_56423590456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78297"/>
            <a:ext cx="8229600" cy="36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5341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2051720" y="116632"/>
            <a:ext cx="4176464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Plane Diffraction Grating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hp\Pictures\55721871663024_5644414371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6335"/>
            <a:ext cx="6624736" cy="578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911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Pictures\22081956624166_22241363408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4874" y="-885005"/>
            <a:ext cx="3322165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Pictures\22081956624166_22336847565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65807" y="2770897"/>
            <a:ext cx="350833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453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2051720" y="116632"/>
            <a:ext cx="4176464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Plane Diffraction Grating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hp\Pictures\55721871663024_56497124915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0434" y="-900193"/>
            <a:ext cx="4824537" cy="8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9081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Pictures\55721871663024_565456067453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44"/>
          <a:stretch/>
        </p:blipFill>
        <p:spPr bwMode="auto">
          <a:xfrm>
            <a:off x="611560" y="692696"/>
            <a:ext cx="83058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2051720" y="116632"/>
            <a:ext cx="4176464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Plane Diffraction Grating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073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116632"/>
            <a:ext cx="3456384" cy="55480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Resolving Power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hp\Pictures\55721871663024_565942786435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81"/>
          <a:stretch/>
        </p:blipFill>
        <p:spPr bwMode="auto">
          <a:xfrm>
            <a:off x="467544" y="620688"/>
            <a:ext cx="822960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p\Pictures\55721871663024_566383291677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8280920" cy="347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9034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259632" y="147409"/>
            <a:ext cx="6552728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Resolving Power of Plane Transmission Grating</a:t>
            </a:r>
            <a:endParaRPr lang="en-I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hp\Pictures\76775835527348_76775855754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78297"/>
            <a:ext cx="6480720" cy="61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0144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266928" cy="418058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III: Polarization of Light</a:t>
            </a:r>
            <a:endParaRPr lang="en-I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Pictures\45552088324380_45552111837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5310" y="-1451946"/>
            <a:ext cx="4973867" cy="896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9914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45552088324380_45601451368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7724" y="-1503548"/>
            <a:ext cx="4968552" cy="83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\Pictures\45552088324380_456638625482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76" b="70347"/>
          <a:stretch/>
        </p:blipFill>
        <p:spPr bwMode="auto">
          <a:xfrm>
            <a:off x="179512" y="5304762"/>
            <a:ext cx="8568952" cy="11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4123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\Pictures\45552088324380_456638625482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55" t="35965" r="3092"/>
          <a:stretch/>
        </p:blipFill>
        <p:spPr bwMode="auto">
          <a:xfrm>
            <a:off x="323528" y="537647"/>
            <a:ext cx="8208912" cy="27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76" y="41605"/>
            <a:ext cx="3329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Working of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Nicol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Prism</a:t>
            </a:r>
            <a:endParaRPr lang="en-I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hp\Pictures\45552088324380_457099564503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5"/>
          <a:stretch/>
        </p:blipFill>
        <p:spPr bwMode="auto">
          <a:xfrm>
            <a:off x="867102" y="3140969"/>
            <a:ext cx="723328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1551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Pictures\45552088324380_45738470775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33"/>
          <a:stretch/>
        </p:blipFill>
        <p:spPr bwMode="auto">
          <a:xfrm>
            <a:off x="107504" y="82182"/>
            <a:ext cx="8784976" cy="313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Pictures\45552088324380_457917811281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99" r="1194"/>
          <a:stretch/>
        </p:blipFill>
        <p:spPr bwMode="auto">
          <a:xfrm rot="10800000">
            <a:off x="107503" y="3214472"/>
            <a:ext cx="8784975" cy="34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8659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Pictures\45552088324380_458450290910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14"/>
          <a:stretch/>
        </p:blipFill>
        <p:spPr bwMode="auto">
          <a:xfrm rot="16200000">
            <a:off x="2589157" y="-2148993"/>
            <a:ext cx="3949200" cy="862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\Pictures\45552088324380_459026164100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353"/>
          <a:stretch/>
        </p:blipFill>
        <p:spPr bwMode="auto">
          <a:xfrm>
            <a:off x="251521" y="4437112"/>
            <a:ext cx="844071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5450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Pictures\45552088324380_459026164100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604"/>
          <a:stretch/>
        </p:blipFill>
        <p:spPr bwMode="auto">
          <a:xfrm>
            <a:off x="352902" y="0"/>
            <a:ext cx="8539578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p\Pictures\45552088324380_45940312307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4721" y="16982"/>
            <a:ext cx="5201300" cy="84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1101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hp\Pictures\22081956624166_22374921093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0610" y="-760210"/>
            <a:ext cx="292683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p\Pictures\22081956624166_2250566625278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8073" y="2631670"/>
            <a:ext cx="35583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46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Pictures\45552088324380_46031531832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7439" y="-1993913"/>
            <a:ext cx="4581127" cy="85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Pictures\45552088324380_46088023534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85590" y="1432882"/>
            <a:ext cx="1988840" cy="84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29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Pictures\45552088324380_46156648777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14348" y="-1958772"/>
            <a:ext cx="4219361" cy="813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p\Pictures\45552088324380_46199726980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48508"/>
            <a:ext cx="7992888" cy="242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49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Pictures\45552088324380_46257538077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33466" y="-2425960"/>
            <a:ext cx="4005063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p\Pictures\45552088324380_46305808112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05064"/>
            <a:ext cx="8856985" cy="29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21844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Pictures\70692122518706_70692144457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40906" y="-2654622"/>
            <a:ext cx="2472726" cy="811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Pictures\70692122518706_70753657891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5576" y="2636912"/>
            <a:ext cx="7776864" cy="42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0778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70692122518706_70844745911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00983" y="-1524685"/>
            <a:ext cx="5800974" cy="900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4977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hp\Pictures\70692122518706_70896803452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16629"/>
            <a:ext cx="9092127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92120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Pictures\70692122518706_70934953137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84247" y="-856054"/>
            <a:ext cx="6119526" cy="849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03462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Pictures\70692122518706_70993571641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55028" y="-3466387"/>
            <a:ext cx="1654436" cy="89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Pictures\70692122518706_71052887797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7243"/>
            <a:ext cx="8496944" cy="483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8868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Pictures\70692122518706_71114334452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153" y="-826972"/>
            <a:ext cx="6207694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Retarders or Wave Plates</a:t>
            </a:r>
            <a:endParaRPr lang="en-IN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742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Pictures\70692122518706_71279334008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5807" y="-3703937"/>
            <a:ext cx="728370" cy="849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p\Pictures\70692122518706_71318360256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85" y="926871"/>
            <a:ext cx="8580814" cy="257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4399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Pictures\22081956624166_22537565077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736" y="18581"/>
            <a:ext cx="4608512" cy="319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Pictures\22081956624166_225791693362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10"/>
          <a:stretch/>
        </p:blipFill>
        <p:spPr bwMode="auto">
          <a:xfrm rot="16200000">
            <a:off x="1988598" y="2748193"/>
            <a:ext cx="3646209" cy="457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15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hp\Pictures\70692122518706_71372218467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3732" y="-1131226"/>
            <a:ext cx="6203724" cy="869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718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Pictures\70692122518706_71419861393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0767" y="-893328"/>
            <a:ext cx="6549031" cy="871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78644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Pictures\70692122518706_71461972912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67843" y="-2871697"/>
            <a:ext cx="2808313" cy="87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p\Pictures\70692122518706_71502173497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9793" y="404665"/>
            <a:ext cx="3744411" cy="87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0797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p\Pictures\70692122518706_71538242821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28259" y="-700069"/>
            <a:ext cx="6663410" cy="829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58787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Pictures\97402815036562_974028270408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09" b="4867"/>
          <a:stretch/>
        </p:blipFill>
        <p:spPr bwMode="auto">
          <a:xfrm>
            <a:off x="1043608" y="110867"/>
            <a:ext cx="6912768" cy="65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2567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hp\Pictures\22081956624166_22615060137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75031" y="-590655"/>
            <a:ext cx="282335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5151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Applications of Fabry-Perot Interferometer</a:t>
            </a:r>
            <a:endParaRPr lang="en-IN" sz="2400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hp\Pictures\22081956624166_2270445645337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61"/>
          <a:stretch/>
        </p:blipFill>
        <p:spPr bwMode="auto">
          <a:xfrm rot="10800000">
            <a:off x="395536" y="620688"/>
            <a:ext cx="8229600" cy="15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Pictures\22081956624166_22755704116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2754" y="-222354"/>
            <a:ext cx="3024336" cy="78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163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Pictures\22081956624166_22797003823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7916" y="-15709"/>
            <a:ext cx="585599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0342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195</Words>
  <Application>Microsoft Office PowerPoint</Application>
  <PresentationFormat>On-screen Show (4:3)</PresentationFormat>
  <Paragraphs>37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Applications of Fabry-Perot Interferometer</vt:lpstr>
      <vt:lpstr>Slide 9</vt:lpstr>
      <vt:lpstr>Slide 10</vt:lpstr>
      <vt:lpstr>Slide 11</vt:lpstr>
      <vt:lpstr>Slide 12</vt:lpstr>
      <vt:lpstr>Unit II: Diffraction of Light</vt:lpstr>
      <vt:lpstr>The diffraction phenomenon is usually divided into two types 1. Fresnel’s Diffraction 2. Fraunhofer Diffraction </vt:lpstr>
      <vt:lpstr>2. Fraunhofer Diffraction </vt:lpstr>
      <vt:lpstr>Fresnel’s Half Period Zones (Division of plane wavefront)</vt:lpstr>
      <vt:lpstr>Radius of Half Period Zones</vt:lpstr>
      <vt:lpstr>Zone Plate</vt:lpstr>
      <vt:lpstr>Slide 19</vt:lpstr>
      <vt:lpstr>Slide 20</vt:lpstr>
      <vt:lpstr>Slide 21</vt:lpstr>
      <vt:lpstr>Slide 22</vt:lpstr>
      <vt:lpstr>Slide 23</vt:lpstr>
      <vt:lpstr>Slide 24</vt:lpstr>
      <vt:lpstr>Fresnel’s Diffraction due to Narrow Slit</vt:lpstr>
      <vt:lpstr>Fresnel’s Diffraction due to Narrow Slit  continued..</vt:lpstr>
      <vt:lpstr>Slide 27</vt:lpstr>
      <vt:lpstr>Slide 28</vt:lpstr>
      <vt:lpstr>Slide 29</vt:lpstr>
      <vt:lpstr>Fraunhofer diffraction at a single Slit </vt:lpstr>
      <vt:lpstr>Fraunhofer diffraction at a single Slit </vt:lpstr>
      <vt:lpstr>Fraunhofer diffraction at a circular aperture</vt:lpstr>
      <vt:lpstr>Fraunhofer diffraction at a circular aperture</vt:lpstr>
      <vt:lpstr>Fraunhofer diffraction at a circular aperture</vt:lpstr>
      <vt:lpstr>Plane Diffraction Grating</vt:lpstr>
      <vt:lpstr>Plane Diffraction Grating</vt:lpstr>
      <vt:lpstr>Slide 37</vt:lpstr>
      <vt:lpstr>Slide 38</vt:lpstr>
      <vt:lpstr>Slide 39</vt:lpstr>
      <vt:lpstr>Slide 40</vt:lpstr>
      <vt:lpstr>Slide 41</vt:lpstr>
      <vt:lpstr>Resolving Power</vt:lpstr>
      <vt:lpstr>Slide 43</vt:lpstr>
      <vt:lpstr>Unit III: Polarization of Light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abc</cp:lastModifiedBy>
  <cp:revision>51</cp:revision>
  <dcterms:created xsi:type="dcterms:W3CDTF">2020-10-05T05:54:07Z</dcterms:created>
  <dcterms:modified xsi:type="dcterms:W3CDTF">2021-09-02T10:12:56Z</dcterms:modified>
</cp:coreProperties>
</file>